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1" r:id="rId2"/>
    <p:sldId id="302" r:id="rId3"/>
    <p:sldId id="303" r:id="rId4"/>
    <p:sldId id="304" r:id="rId5"/>
    <p:sldId id="311" r:id="rId6"/>
    <p:sldId id="309" r:id="rId7"/>
    <p:sldId id="312" r:id="rId8"/>
    <p:sldId id="310" r:id="rId9"/>
    <p:sldId id="313" r:id="rId10"/>
    <p:sldId id="259" r:id="rId11"/>
    <p:sldId id="294" r:id="rId12"/>
    <p:sldId id="300" r:id="rId13"/>
    <p:sldId id="305" r:id="rId14"/>
    <p:sldId id="306" r:id="rId15"/>
  </p:sldIdLst>
  <p:sldSz cx="9144000" cy="5143500" type="screen16x9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11B"/>
    <a:srgbClr val="E51956"/>
    <a:srgbClr val="0078BF"/>
    <a:srgbClr val="01A7E3"/>
    <a:srgbClr val="972982"/>
    <a:srgbClr val="BCED09"/>
    <a:srgbClr val="FF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 autoAdjust="0"/>
    <p:restoredTop sz="94508" autoAdjust="0"/>
  </p:normalViewPr>
  <p:slideViewPr>
    <p:cSldViewPr>
      <p:cViewPr varScale="1">
        <p:scale>
          <a:sx n="163" d="100"/>
          <a:sy n="163" d="100"/>
        </p:scale>
        <p:origin x="-14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905" cy="49768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880" y="0"/>
            <a:ext cx="2951905" cy="49768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7BA03D9F-D5CA-47C3-8688-A82E42BF3B6F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51905" cy="49768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880" y="9443241"/>
            <a:ext cx="2951905" cy="49768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28F3E194-E85B-412A-91F8-85E8261B0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372C7600-73F0-4C3E-8F4E-2F5349F62322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834"/>
            <a:ext cx="5448300" cy="3914865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2" cy="498852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E229E6EE-2541-4205-A416-45CEEB3ED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9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дзаголовок 2">
            <a:extLst>
              <a:ext uri="{FF2B5EF4-FFF2-40B4-BE49-F238E27FC236}">
                <a16:creationId xmlns="" xmlns:a16="http://schemas.microsoft.com/office/drawing/2014/main" id="{EFDD5391-FD71-F3F2-7D0A-EEAF88B80550}"/>
              </a:ext>
            </a:extLst>
          </p:cNvPr>
          <p:cNvSpPr txBox="1">
            <a:spLocks/>
          </p:cNvSpPr>
          <p:nvPr userDrawn="1"/>
        </p:nvSpPr>
        <p:spPr>
          <a:xfrm>
            <a:off x="467544" y="411510"/>
            <a:ext cx="186676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Сибирский государственный индустриальный</a:t>
            </a:r>
            <a:r>
              <a:rPr lang="en-US" dirty="0"/>
              <a:t> </a:t>
            </a:r>
            <a:r>
              <a:rPr lang="ru-RU" dirty="0"/>
              <a:t>университет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6D6F5A6-F84C-0431-C2FF-0694348A84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930748"/>
            <a:ext cx="6120581" cy="11525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600" b="0"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 sz="3600"/>
            </a:lvl2pPr>
            <a:lvl3pPr marL="914400" indent="0">
              <a:buFontTx/>
              <a:buNone/>
              <a:defRPr sz="3600"/>
            </a:lvl3pPr>
            <a:lvl4pPr marL="1371600" indent="0">
              <a:buFontTx/>
              <a:buNone/>
              <a:defRPr sz="3600"/>
            </a:lvl4pPr>
            <a:lvl5pPr marL="1828800" indent="0">
              <a:buFontTx/>
              <a:buNone/>
              <a:defRPr sz="3600"/>
            </a:lvl5pPr>
          </a:lstStyle>
          <a:p>
            <a:pPr lvl="0"/>
            <a:r>
              <a:rPr lang="ru-RU" dirty="0"/>
              <a:t>Тема 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7C02E36-CC23-C8F6-91E1-15ED78AABA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372198"/>
            <a:ext cx="6120581" cy="4318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Имя Фамилия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нов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FE31C1-CE49-977E-17BC-0EF5E2A3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419622"/>
            <a:ext cx="3960440" cy="1944216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5E19C975-DBFC-E2AC-F384-3A0DBA0658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75656" y="3958793"/>
            <a:ext cx="3096344" cy="296453"/>
          </a:xfrm>
        </p:spPr>
        <p:txBody>
          <a:bodyPr anchor="b">
            <a:noAutofit/>
          </a:bodyPr>
          <a:lstStyle>
            <a:lvl1pPr marL="0" indent="0" algn="l">
              <a:lnSpc>
                <a:spcPct val="130000"/>
              </a:lnSpc>
              <a:buFontTx/>
              <a:buNone/>
              <a:defRPr sz="1200" b="0">
                <a:solidFill>
                  <a:schemeClr val="tx1"/>
                </a:solidFill>
                <a:latin typeface="Montserrat SemiBold" panose="00000700000000000000" pitchFamily="2" charset="-52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ru-RU" dirty="0"/>
              <a:t>Имя Фамилия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C474FF64-E0E3-5372-B1B9-40ED0E5DA9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5656" y="4255246"/>
            <a:ext cx="3096344" cy="394027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Должность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+7 900 900 90 90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FB5509F6-7604-1408-A024-11621303FF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054" y="4281561"/>
            <a:ext cx="1210386" cy="367712"/>
          </a:xfrm>
          <a:prstGeom prst="rect">
            <a:avLst/>
          </a:prstGeom>
        </p:spPr>
      </p:pic>
      <p:sp>
        <p:nvSpPr>
          <p:cNvPr id="40" name="Рисунок 39">
            <a:extLst>
              <a:ext uri="{FF2B5EF4-FFF2-40B4-BE49-F238E27FC236}">
                <a16:creationId xmlns="" xmlns:a16="http://schemas.microsoft.com/office/drawing/2014/main" id="{CA4AFA66-8340-386E-D74F-4F4C18B49D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560" y="3958793"/>
            <a:ext cx="660400" cy="6915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"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47330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4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676CD-639F-43FC-9778-CDDE9E58141A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12AA-3AD9-4120-B5E9-36BDA991F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859782"/>
            <a:ext cx="63367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ОСНОВНЫХ </a:t>
            </a:r>
            <a:r>
              <a:rPr lang="ru-RU" sz="2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внеучебных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активностей для обучающихся </a:t>
            </a:r>
          </a:p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второе полугодие </a:t>
            </a:r>
          </a:p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2023-2024 учебного года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554704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Проректор по </a:t>
            </a:r>
            <a:r>
              <a:rPr lang="ru-RU" sz="1600" dirty="0" err="1">
                <a:solidFill>
                  <a:schemeClr val="bg1"/>
                </a:solidFill>
              </a:rPr>
              <a:t>МПиВД</a:t>
            </a:r>
            <a:r>
              <a:rPr lang="ru-RU" sz="1600" dirty="0">
                <a:solidFill>
                  <a:schemeClr val="bg1"/>
                </a:solidFill>
              </a:rPr>
              <a:t> Гордеева Л.В.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487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534" y="2591878"/>
            <a:ext cx="633670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 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графике встреч обучающихся </a:t>
            </a:r>
            <a:r>
              <a:rPr lang="ru-RU" sz="2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СибГИУ</a:t>
            </a:r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представителями </a:t>
            </a:r>
          </a:p>
          <a:p>
            <a:pPr algn="ctr"/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Кузбасской митрополии и членами </a:t>
            </a:r>
          </a:p>
          <a:p>
            <a:pPr algn="ctr"/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Городского комитета ветеранов войны и военной службы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554704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Проректор по </a:t>
            </a:r>
            <a:r>
              <a:rPr lang="ru-RU" sz="1600" dirty="0" err="1">
                <a:solidFill>
                  <a:schemeClr val="bg1"/>
                </a:solidFill>
              </a:rPr>
              <a:t>МПиВД</a:t>
            </a:r>
            <a:r>
              <a:rPr lang="ru-RU" sz="1600" dirty="0">
                <a:solidFill>
                  <a:schemeClr val="bg1"/>
                </a:solidFill>
              </a:rPr>
              <a:t> Гордеева Л.В.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47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5486"/>
            <a:ext cx="8208912" cy="156966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График проведения встреч обучающихся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с представителями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Городского комитета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ветеранов войны и военной службы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074074"/>
              </p:ext>
            </p:extLst>
          </p:nvPr>
        </p:nvGraphicFramePr>
        <p:xfrm>
          <a:off x="107504" y="1791355"/>
          <a:ext cx="892899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7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78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Период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Дни недели</a:t>
                      </a:r>
                    </a:p>
                    <a:p>
                      <a:pPr algn="ctr"/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Время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Институты / УК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chemeClr val="tx1"/>
                          </a:solidFill>
                        </a:rPr>
                        <a:t>Сроки </a:t>
                      </a:r>
                      <a:r>
                        <a:rPr lang="ru-RU" sz="1000" i="0" dirty="0">
                          <a:solidFill>
                            <a:schemeClr val="tx1"/>
                          </a:solidFill>
                        </a:rPr>
                        <a:t>предоставления </a:t>
                      </a:r>
                      <a:r>
                        <a:rPr lang="ru-RU" sz="1200" i="0" dirty="0">
                          <a:solidFill>
                            <a:schemeClr val="tx1"/>
                          </a:solidFill>
                        </a:rPr>
                        <a:t>информации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16 февраля, 12.00, 530г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err="1" smtClean="0"/>
                        <a:t>Галеева</a:t>
                      </a:r>
                      <a:r>
                        <a:rPr lang="ru-RU" sz="1100" b="0" baseline="0" dirty="0" smtClean="0"/>
                        <a:t> Надежда Владимировна</a:t>
                      </a:r>
                      <a:endParaRPr lang="ru-RU" sz="11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b="1" cap="all" baseline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b="1" cap="all" baseline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расписанию учебных занятий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УК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7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11 марта, 12.00,</a:t>
                      </a:r>
                      <a:r>
                        <a:rPr lang="ru-RU" sz="1400" b="1" baseline="0" dirty="0" smtClean="0"/>
                        <a:t> 428г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err="1" smtClean="0"/>
                        <a:t>Бурнышева</a:t>
                      </a:r>
                      <a:r>
                        <a:rPr lang="ru-RU" sz="1200" baseline="0" dirty="0" smtClean="0"/>
                        <a:t> Анастасия Эдуардовна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/>
                        <a:t>14 марта, 13.50, 428г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/>
                        <a:t>Филенко Кристина Владимировна</a:t>
                      </a:r>
                      <a:endParaRPr lang="ru-RU" sz="12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ИПО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6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9 апреля, 10.00, 239гт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Сергеева Людмила Викторовна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ИМиМ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15 мая, 12.00, 639гт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/>
                        <a:t>Шипунова </a:t>
                      </a:r>
                      <a:r>
                        <a:rPr lang="ru-RU" sz="1200" b="0" smtClean="0"/>
                        <a:t>Вера Васильевна</a:t>
                      </a:r>
                      <a:endParaRPr lang="ru-RU" sz="12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ИЭиМ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8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5486"/>
            <a:ext cx="8208912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График проведения встреч обучающихся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с представителями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Кузбасской митрополии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57074"/>
              </p:ext>
            </p:extLst>
          </p:nvPr>
        </p:nvGraphicFramePr>
        <p:xfrm>
          <a:off x="107504" y="1491630"/>
          <a:ext cx="8928993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7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78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Период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Дни недели</a:t>
                      </a:r>
                    </a:p>
                    <a:p>
                      <a:pPr algn="ctr"/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Время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>
                          <a:solidFill>
                            <a:schemeClr val="tx1"/>
                          </a:solidFill>
                        </a:rPr>
                        <a:t>Институты / УК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chemeClr val="tx1"/>
                          </a:solidFill>
                        </a:rPr>
                        <a:t>Сроки </a:t>
                      </a:r>
                      <a:r>
                        <a:rPr lang="ru-RU" sz="1000" i="0" dirty="0">
                          <a:solidFill>
                            <a:schemeClr val="tx1"/>
                          </a:solidFill>
                        </a:rPr>
                        <a:t>предоставления </a:t>
                      </a:r>
                      <a:r>
                        <a:rPr lang="ru-RU" sz="1200" i="0" dirty="0">
                          <a:solidFill>
                            <a:schemeClr val="tx1"/>
                          </a:solidFill>
                        </a:rPr>
                        <a:t>информации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 февраля, 13.00, 5П</a:t>
                      </a:r>
                    </a:p>
                    <a:p>
                      <a:pPr algn="ctr"/>
                      <a:r>
                        <a:rPr lang="ru-RU" sz="1200" b="0" dirty="0" smtClean="0"/>
                        <a:t>Шипилова Ася</a:t>
                      </a:r>
                      <a:r>
                        <a:rPr lang="ru-RU" sz="1200" b="0" baseline="0" dirty="0" smtClean="0"/>
                        <a:t> Максимовна</a:t>
                      </a:r>
                      <a:endParaRPr lang="ru-RU" sz="12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b="1" cap="all" baseline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b="1" cap="all" baseline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Вторник, среда, четверг</a:t>
                      </a:r>
                    </a:p>
                    <a:p>
                      <a:pPr algn="ctr"/>
                      <a:endParaRPr lang="ru-RU" b="1" cap="all" baseline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b="1" cap="all" baseline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10.00 до 15.30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dirty="0" err="1">
                          <a:solidFill>
                            <a:srgbClr val="7030A0"/>
                          </a:solidFill>
                        </a:rPr>
                        <a:t>ИГДиГ</a:t>
                      </a:r>
                      <a:endParaRPr lang="ru-RU" b="1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76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</a:t>
                      </a:r>
                      <a:r>
                        <a:rPr lang="ru-RU" sz="1400" b="1" baseline="0" dirty="0" smtClean="0"/>
                        <a:t> марта, 13.50, 343гт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Спиридонов Вадим Вячеславович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ИИТиАС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6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апреля, 12.00, 257г.</a:t>
                      </a:r>
                    </a:p>
                    <a:p>
                      <a:pPr algn="ctr"/>
                      <a:r>
                        <a:rPr lang="ru-RU" sz="1200" dirty="0" smtClean="0"/>
                        <a:t>Сафонова Евгения</a:t>
                      </a:r>
                      <a:r>
                        <a:rPr lang="ru-RU" sz="1200" baseline="0" dirty="0" smtClean="0"/>
                        <a:t> Анатольевна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АСИ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апреля, 10.00, 8П</a:t>
                      </a:r>
                    </a:p>
                    <a:p>
                      <a:pPr algn="ctr"/>
                      <a:r>
                        <a:rPr lang="ru-RU" sz="1200" dirty="0" err="1" smtClean="0"/>
                        <a:t>Грекова</a:t>
                      </a:r>
                      <a:r>
                        <a:rPr lang="ru-RU" sz="1200" dirty="0" smtClean="0"/>
                        <a:t> Наталья Юрьевна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none" dirty="0" err="1">
                          <a:solidFill>
                            <a:srgbClr val="7030A0"/>
                          </a:solidFill>
                        </a:rPr>
                        <a:t>ИПиТ</a:t>
                      </a:r>
                      <a:endParaRPr lang="ru-RU" b="1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 мая, 10.00, 523г</a:t>
                      </a:r>
                    </a:p>
                    <a:p>
                      <a:pPr algn="ctr"/>
                      <a:r>
                        <a:rPr lang="ru-RU" sz="1200" dirty="0" smtClean="0"/>
                        <a:t>Ефимова</a:t>
                      </a:r>
                      <a:r>
                        <a:rPr lang="ru-RU" sz="1200" baseline="0" dirty="0" smtClean="0"/>
                        <a:t> Светлана Анатольевна</a:t>
                      </a:r>
                      <a:endParaRPr lang="ru-RU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b="1" cap="all" baseline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ИФКЗиС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До 02.02.2024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4035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62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931790"/>
            <a:ext cx="633670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РАЗНОЕ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554704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Проректор по </a:t>
            </a:r>
            <a:r>
              <a:rPr lang="ru-RU" sz="1600" dirty="0" err="1">
                <a:solidFill>
                  <a:schemeClr val="bg1"/>
                </a:solidFill>
              </a:rPr>
              <a:t>МПиВД</a:t>
            </a:r>
            <a:r>
              <a:rPr lang="ru-RU" sz="1600" dirty="0">
                <a:solidFill>
                  <a:schemeClr val="bg1"/>
                </a:solidFill>
              </a:rPr>
              <a:t> Гордеева Л.В.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129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93" y="5147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6. РАЗНОЕ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42900" y="555526"/>
            <a:ext cx="8784976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defRPr/>
            </a:pPr>
            <a:r>
              <a:rPr lang="ru-RU" sz="1700" b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1. 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ВСТРЕЧА С ГУБЕРНАТОРОМ </a:t>
            </a:r>
            <a:r>
              <a:rPr lang="ru-RU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(7 ФЕВРАЛЯ, 17.00, 7п).</a:t>
            </a:r>
            <a:endParaRPr lang="ru-RU" sz="17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algn="ctr"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Квоты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: </a:t>
            </a:r>
            <a:r>
              <a:rPr lang="ru-RU" sz="1700" b="1" i="1" dirty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7</a:t>
            </a:r>
            <a:r>
              <a:rPr lang="ru-RU" sz="1700" b="1" i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 человек 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(</a:t>
            </a:r>
            <a:r>
              <a:rPr lang="ru-RU" sz="1700" b="1" dirty="0" err="1" smtClean="0">
                <a:latin typeface="+mn-lt"/>
                <a:ea typeface="Cambria" pitchFamily="18" charset="0"/>
                <a:cs typeface="Calibri" pitchFamily="34" charset="0"/>
              </a:rPr>
              <a:t>ИФКЗиС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, </a:t>
            </a:r>
            <a:r>
              <a:rPr lang="ru-RU" sz="1700" b="1" dirty="0" err="1" smtClean="0">
                <a:latin typeface="+mn-lt"/>
                <a:ea typeface="Cambria" pitchFamily="18" charset="0"/>
                <a:cs typeface="Calibri" pitchFamily="34" charset="0"/>
              </a:rPr>
              <a:t>ИМиМ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, </a:t>
            </a:r>
            <a:r>
              <a:rPr lang="ru-RU" sz="1700" b="1" dirty="0" err="1" smtClean="0">
                <a:latin typeface="+mn-lt"/>
                <a:ea typeface="Cambria" pitchFamily="18" charset="0"/>
                <a:cs typeface="Calibri" pitchFamily="34" charset="0"/>
              </a:rPr>
              <a:t>ИГДиГ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, </a:t>
            </a:r>
            <a:r>
              <a:rPr lang="ru-RU" sz="1700" b="1" dirty="0" err="1" smtClean="0">
                <a:latin typeface="+mn-lt"/>
                <a:ea typeface="Cambria" pitchFamily="18" charset="0"/>
                <a:cs typeface="Calibri" pitchFamily="34" charset="0"/>
              </a:rPr>
              <a:t>ИЭиМ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)</a:t>
            </a:r>
          </a:p>
          <a:p>
            <a:pPr marL="0" indent="0" algn="ctr">
              <a:spcAft>
                <a:spcPts val="0"/>
              </a:spcAft>
              <a:defRPr/>
            </a:pPr>
            <a:r>
              <a:rPr lang="ru-RU" sz="1700" b="1" i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10 человек 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(АСИ, ИПО, </a:t>
            </a:r>
            <a:r>
              <a:rPr lang="ru-RU" sz="1700" b="1" dirty="0" err="1" smtClean="0">
                <a:latin typeface="+mn-lt"/>
                <a:ea typeface="Cambria" pitchFamily="18" charset="0"/>
                <a:cs typeface="Calibri" pitchFamily="34" charset="0"/>
              </a:rPr>
              <a:t>ИИТиАС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, </a:t>
            </a:r>
            <a:r>
              <a:rPr lang="ru-RU" sz="1700" b="1" dirty="0" err="1" smtClean="0">
                <a:latin typeface="+mn-lt"/>
                <a:ea typeface="Cambria" pitchFamily="18" charset="0"/>
                <a:cs typeface="Calibri" pitchFamily="34" charset="0"/>
              </a:rPr>
              <a:t>ИПиТ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, УК)</a:t>
            </a:r>
          </a:p>
          <a:p>
            <a:pPr marL="0" indent="0" algn="ctr">
              <a:spcAft>
                <a:spcPts val="0"/>
              </a:spcAft>
              <a:defRPr/>
            </a:pPr>
            <a:endParaRPr lang="ru-RU" sz="1700" b="1" dirty="0" smtClean="0">
              <a:latin typeface="+mn-lt"/>
              <a:ea typeface="Cambria" pitchFamily="18" charset="0"/>
              <a:cs typeface="Calibri" pitchFamily="34" charset="0"/>
            </a:endParaRPr>
          </a:p>
          <a:p>
            <a:pPr marL="0" lvl="0" indent="0" algn="just">
              <a:defRPr/>
            </a:pPr>
            <a:r>
              <a:rPr lang="ru-RU" sz="1700" b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2. </a:t>
            </a:r>
            <a:r>
              <a:rPr lang="ru-RU" sz="1700" b="1" cap="all" dirty="0" smtClean="0">
                <a:latin typeface="+mn-lt"/>
                <a:ea typeface="Cambria" pitchFamily="18" charset="0"/>
                <a:cs typeface="Calibri" pitchFamily="34" charset="0"/>
              </a:rPr>
              <a:t>Строительные отряды, строительство кампуса.</a:t>
            </a:r>
          </a:p>
          <a:p>
            <a:pPr marL="0" lvl="0" indent="0" algn="just">
              <a:defRPr/>
            </a:pPr>
            <a:endParaRPr lang="ru-RU" sz="1700" b="1" dirty="0" smtClean="0">
              <a:latin typeface="+mn-lt"/>
              <a:ea typeface="Cambria" pitchFamily="18" charset="0"/>
              <a:cs typeface="Calibri" pitchFamily="34" charset="0"/>
            </a:endParaRPr>
          </a:p>
          <a:p>
            <a:pPr marL="0" indent="0" algn="just">
              <a:spcAft>
                <a:spcPts val="0"/>
              </a:spcAft>
              <a:defRPr/>
            </a:pPr>
            <a:r>
              <a:rPr lang="ru-RU" sz="1700" b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3. </a:t>
            </a:r>
            <a:r>
              <a:rPr lang="ru-RU" sz="1700" b="1" cap="all" dirty="0" smtClean="0">
                <a:latin typeface="+mn-lt"/>
                <a:ea typeface="Cambria" pitchFamily="18" charset="0"/>
                <a:cs typeface="Calibri" pitchFamily="34" charset="0"/>
              </a:rPr>
              <a:t>Мониторинги (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СВО – </a:t>
            </a:r>
            <a:r>
              <a:rPr lang="ru-RU" sz="1700" b="1" i="1" dirty="0" smtClean="0">
                <a:solidFill>
                  <a:srgbClr val="7030A0"/>
                </a:solidFill>
                <a:latin typeface="+mn-lt"/>
                <a:ea typeface="Cambria" pitchFamily="18" charset="0"/>
                <a:cs typeface="Calibri" pitchFamily="34" charset="0"/>
              </a:rPr>
              <a:t>до 6 февраля</a:t>
            </a:r>
            <a:r>
              <a:rPr lang="ru-RU" sz="1700" b="1" dirty="0" smtClean="0">
                <a:latin typeface="+mn-lt"/>
                <a:ea typeface="Cambria" pitchFamily="18" charset="0"/>
                <a:cs typeface="Calibri" pitchFamily="34" charset="0"/>
              </a:rPr>
              <a:t>, студенческие семьи – </a:t>
            </a:r>
            <a:r>
              <a:rPr lang="ru-RU" sz="1700" b="1" i="1" dirty="0" smtClean="0">
                <a:solidFill>
                  <a:srgbClr val="7030A0"/>
                </a:solidFill>
                <a:latin typeface="+mn-lt"/>
                <a:ea typeface="Cambria" pitchFamily="18" charset="0"/>
                <a:cs typeface="Calibri" pitchFamily="34" charset="0"/>
              </a:rPr>
              <a:t>до 9 февраля).</a:t>
            </a:r>
          </a:p>
          <a:p>
            <a:pPr marL="0" indent="0" algn="just">
              <a:spcAft>
                <a:spcPts val="0"/>
              </a:spcAft>
              <a:defRPr/>
            </a:pPr>
            <a:r>
              <a:rPr lang="ru-RU" sz="1700" b="1" i="1" cap="all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Сдали</a:t>
            </a:r>
            <a:r>
              <a:rPr lang="ru-RU" sz="1700" b="1" i="1" cap="all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 УК, </a:t>
            </a:r>
            <a:r>
              <a:rPr lang="ru-RU" sz="1700" b="1" i="1" cap="all" dirty="0" err="1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Ипит</a:t>
            </a:r>
            <a:r>
              <a:rPr lang="ru-RU" sz="1700" b="1" i="1" cap="all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, </a:t>
            </a:r>
            <a:r>
              <a:rPr lang="ru-RU" sz="1700" b="1" i="1" cap="all" dirty="0" err="1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иэим</a:t>
            </a:r>
            <a:r>
              <a:rPr lang="ru-RU" sz="1700" b="1" i="1" cap="all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, </a:t>
            </a:r>
            <a:r>
              <a:rPr lang="ru-RU" sz="1700" b="1" i="1" cap="all" dirty="0" err="1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ипо</a:t>
            </a:r>
            <a:r>
              <a:rPr lang="ru-RU" sz="1700" b="1" i="1" cap="all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 </a:t>
            </a:r>
            <a:r>
              <a:rPr lang="ru-RU" sz="17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(частично).</a:t>
            </a:r>
          </a:p>
          <a:p>
            <a:pPr marL="0" indent="0" algn="just">
              <a:spcAft>
                <a:spcPts val="0"/>
              </a:spcAft>
              <a:defRPr/>
            </a:pPr>
            <a:endParaRPr lang="ru-RU" sz="1700" b="1" i="1" cap="all" dirty="0">
              <a:solidFill>
                <a:srgbClr val="002060"/>
              </a:solidFill>
              <a:latin typeface="+mn-lt"/>
              <a:ea typeface="Cambria" pitchFamily="18" charset="0"/>
              <a:cs typeface="Calibri" pitchFamily="34" charset="0"/>
            </a:endParaRPr>
          </a:p>
          <a:p>
            <a:pPr marL="0" lvl="0" indent="0" algn="just">
              <a:defRPr/>
            </a:pPr>
            <a:r>
              <a:rPr lang="ru-RU" sz="1700" b="1" dirty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4</a:t>
            </a:r>
            <a:r>
              <a:rPr lang="ru-RU" sz="1700" b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. </a:t>
            </a:r>
            <a:r>
              <a:rPr lang="ru-RU" sz="1700" b="1" cap="all" dirty="0" smtClean="0">
                <a:latin typeface="+mn-lt"/>
                <a:ea typeface="Cambria" pitchFamily="18" charset="0"/>
                <a:cs typeface="Calibri" pitchFamily="34" charset="0"/>
              </a:rPr>
              <a:t>Вузовский конкурс грантов. </a:t>
            </a:r>
          </a:p>
          <a:p>
            <a:pPr marL="0" lvl="0" indent="0" algn="just">
              <a:defRPr/>
            </a:pPr>
            <a:r>
              <a:rPr lang="ru-RU" sz="1700" b="1" i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Заявки на участие – с 1 марта по 1 апреля.</a:t>
            </a:r>
            <a:r>
              <a:rPr lang="ru-RU" sz="1700" b="1" cap="all" dirty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 </a:t>
            </a:r>
            <a:endParaRPr lang="ru-RU" sz="1700" b="1" cap="all" dirty="0" smtClean="0">
              <a:solidFill>
                <a:srgbClr val="002060"/>
              </a:solidFill>
              <a:latin typeface="+mn-lt"/>
              <a:ea typeface="Cambria" pitchFamily="18" charset="0"/>
              <a:cs typeface="Calibri" pitchFamily="34" charset="0"/>
            </a:endParaRPr>
          </a:p>
          <a:p>
            <a:pPr marL="0" lvl="0" indent="0" algn="just">
              <a:defRPr/>
            </a:pPr>
            <a:r>
              <a:rPr lang="ru-RU" sz="1700" b="1" cap="all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Подведение итогов – июнь 2024 г.</a:t>
            </a:r>
          </a:p>
          <a:p>
            <a:pPr marL="0" lvl="0" indent="0" algn="just">
              <a:defRPr/>
            </a:pPr>
            <a:endParaRPr lang="ru-RU" sz="1700" b="1" i="1" cap="all" dirty="0">
              <a:solidFill>
                <a:srgbClr val="002060"/>
              </a:solidFill>
              <a:latin typeface="+mn-lt"/>
              <a:ea typeface="Cambria" pitchFamily="18" charset="0"/>
              <a:cs typeface="Calibri" pitchFamily="34" charset="0"/>
            </a:endParaRPr>
          </a:p>
          <a:p>
            <a:pPr marL="0" lvl="0" indent="0" algn="just">
              <a:defRPr/>
            </a:pPr>
            <a:r>
              <a:rPr lang="ru-RU" b="1" cap="all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5. </a:t>
            </a:r>
            <a:r>
              <a:rPr lang="ru-RU" b="1" cap="all" dirty="0" smtClean="0">
                <a:latin typeface="+mn-lt"/>
                <a:ea typeface="Cambria" pitchFamily="18" charset="0"/>
                <a:cs typeface="Calibri" pitchFamily="34" charset="0"/>
              </a:rPr>
              <a:t>ВЫБОРЫ президента.</a:t>
            </a:r>
            <a:endParaRPr lang="ru-RU" b="1" dirty="0">
              <a:latin typeface="+mn-lt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9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93" y="5147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Aft>
                <a:spcPts val="0"/>
              </a:spcAft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Перечень основных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внеучебных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 мероприятий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на второе полугодие 2023-2024 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36781" y="749181"/>
            <a:ext cx="861168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ts val="0"/>
              </a:spcAft>
              <a:defRPr/>
            </a:pP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1.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Цикл патриотических мероприятий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, приуроченных к памятным датам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(15 февраля, 22 февраля).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2.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Научно-образовательный форум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, приуроченный к празднованию </a:t>
            </a: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Международного дня родного языка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(21 февраля, студенты-иностранцы).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3.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Концертные программы институтов и УК 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в рамках фестиваля художественного творчества </a:t>
            </a:r>
            <a:r>
              <a:rPr lang="ru-RU" altLang="ru-RU" sz="1600" b="1" i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«Студенческая весна – 2024» </a:t>
            </a:r>
            <a:r>
              <a:rPr lang="ru-RU" altLang="ru-RU" sz="1600" b="1" i="1" u="sng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(11-15 марта).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4.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Фестиваль национальной культуры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, приуроченный к празднованию национального праздника </a:t>
            </a: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«</a:t>
            </a:r>
            <a:r>
              <a:rPr lang="ru-RU" altLang="ru-RU" sz="1600" b="1" i="1" dirty="0" err="1" smtClean="0">
                <a:latin typeface="+mn-lt"/>
                <a:ea typeface="Cambria" pitchFamily="18" charset="0"/>
                <a:cs typeface="Calibri" pitchFamily="34" charset="0"/>
              </a:rPr>
              <a:t>Навруз</a:t>
            </a: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»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(21-23 марта, студенты-иностранцы + все желающие).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1600" b="1" dirty="0">
                <a:latin typeface="+mn-lt"/>
                <a:ea typeface="Cambria" pitchFamily="18" charset="0"/>
                <a:cs typeface="Calibri" pitchFamily="34" charset="0"/>
              </a:rPr>
              <a:t>5</a:t>
            </a: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. </a:t>
            </a:r>
            <a:r>
              <a:rPr lang="ru-RU" altLang="ru-RU" sz="1600" b="1" i="1" dirty="0" smtClean="0">
                <a:solidFill>
                  <a:srgbClr val="C00000"/>
                </a:solidFill>
                <a:latin typeface="+mn-lt"/>
                <a:ea typeface="Cambria" pitchFamily="18" charset="0"/>
                <a:cs typeface="Calibri" pitchFamily="34" charset="0"/>
              </a:rPr>
              <a:t>Гала-концерт фестиваля «Студенческая весна»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(9 апреля, Драматический театр).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6. 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Цикл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патриотических мероприятий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, приуроченных к празднованию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Дня Победы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(4-9 мая).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7. 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Региональный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патриотический фестиваль «Живая история»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(23 мая).</a:t>
            </a:r>
          </a:p>
          <a:p>
            <a:pPr algn="just">
              <a:spcAft>
                <a:spcPts val="0"/>
              </a:spcAft>
              <a:defRPr/>
            </a:pPr>
            <a:r>
              <a:rPr lang="ru-RU" altLang="ru-RU" sz="1600" b="1" dirty="0" smtClean="0">
                <a:latin typeface="+mn-lt"/>
                <a:ea typeface="Cambria" pitchFamily="18" charset="0"/>
                <a:cs typeface="Calibri" pitchFamily="34" charset="0"/>
              </a:rPr>
              <a:t>8. </a:t>
            </a:r>
            <a:r>
              <a:rPr lang="ru-RU" altLang="ru-RU" sz="1600" dirty="0" smtClean="0">
                <a:latin typeface="+mn-lt"/>
                <a:ea typeface="Cambria" pitchFamily="18" charset="0"/>
                <a:cs typeface="Calibri" pitchFamily="34" charset="0"/>
              </a:rPr>
              <a:t>Международный научно-популярный фестиваль 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«</a:t>
            </a:r>
            <a:r>
              <a:rPr lang="ru-RU" altLang="ru-RU" sz="1600" b="1" i="1" dirty="0" err="1" smtClean="0">
                <a:latin typeface="+mn-lt"/>
                <a:ea typeface="Cambria" pitchFamily="18" charset="0"/>
                <a:cs typeface="Calibri" pitchFamily="34" charset="0"/>
              </a:rPr>
              <a:t>Динотерра</a:t>
            </a:r>
            <a:r>
              <a:rPr lang="ru-RU" altLang="ru-RU" sz="1600" b="1" i="1" dirty="0" smtClean="0">
                <a:latin typeface="+mn-lt"/>
                <a:ea typeface="Cambria" pitchFamily="18" charset="0"/>
                <a:cs typeface="Calibri" pitchFamily="34" charset="0"/>
              </a:rPr>
              <a:t>»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+mn-lt"/>
                <a:ea typeface="Cambria" pitchFamily="18" charset="0"/>
                <a:cs typeface="Calibri" pitchFamily="34" charset="0"/>
              </a:rPr>
              <a:t>(июнь).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00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534" y="2591878"/>
            <a:ext cx="633670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Организация школы актива </a:t>
            </a:r>
          </a:p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творчеству для студентов </a:t>
            </a:r>
          </a:p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преддверии подготовки к фестивалю художественного творчества «Студенческая весна – 2024»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554704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Проректор по </a:t>
            </a:r>
            <a:r>
              <a:rPr lang="ru-RU" sz="1600" dirty="0" err="1">
                <a:solidFill>
                  <a:schemeClr val="bg1"/>
                </a:solidFill>
              </a:rPr>
              <a:t>МПиВД</a:t>
            </a:r>
            <a:r>
              <a:rPr lang="ru-RU" sz="1600" dirty="0">
                <a:solidFill>
                  <a:schemeClr val="bg1"/>
                </a:solidFill>
              </a:rPr>
              <a:t> Гордеева Л.В.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88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93" y="5147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. Организация школы актива по творчеству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в преддверии фестиваля «Студенческая весна-2024»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73292" y="771550"/>
            <a:ext cx="861168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8,9 февраля 2024 г.</a:t>
            </a: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15.30-19.00</a:t>
            </a:r>
          </a:p>
          <a:p>
            <a:pPr algn="ctr">
              <a:spcAft>
                <a:spcPts val="0"/>
              </a:spcAft>
              <a:defRPr/>
            </a:pPr>
            <a:r>
              <a:rPr lang="ru-RU" alt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Блок поточных аудитор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ий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Цель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: подготовиться к концертным программам институтов / УК и гала-концерту университета, а далее – к гала-концерту областного фестиваля.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Основные достижения 2023 года: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 </a:t>
            </a: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СибГИУ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 </a:t>
            </a:r>
            <a:r>
              <a:rPr lang="ru-RU" alt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ВПЕРВЫЕ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 был представлен </a:t>
            </a: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на фестивале «Российская Студенческая весна» </a:t>
            </a:r>
            <a:r>
              <a:rPr lang="ru-RU" alt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(Пермь), </a:t>
            </a: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а также Международном музыкальном фестивале «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Универвидение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» </a:t>
            </a:r>
            <a:r>
              <a:rPr lang="ru-RU" alt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(Сыктывкар).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59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93" y="5147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. Организация школы актива по творчеству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в преддверии фестиваля «Студенческая весна-2024»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73292" y="771550"/>
            <a:ext cx="861168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endParaRPr lang="ru-RU" alt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Концертные программы институтов / УК 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– 11-15 марта 2024 г.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Место проведения: </a:t>
            </a:r>
            <a:r>
              <a:rPr lang="ru-RU" alt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театр кукол.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Условия бесплатного использования сцены театра </a:t>
            </a:r>
            <a:r>
              <a:rPr lang="ru-RU" alt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– походы студентов на спектакли театра по Пушкинской карте.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Расписание спектаклей </a:t>
            </a:r>
            <a:r>
              <a:rPr lang="ru-RU" altLang="ru-RU" dirty="0" smtClean="0">
                <a:latin typeface="+mn-lt"/>
                <a:ea typeface="Cambria" pitchFamily="18" charset="0"/>
                <a:cs typeface="Calibri" pitchFamily="34" charset="0"/>
              </a:rPr>
              <a:t>будет представлено позже в чат замов по ВР и директоров. 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83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534" y="2591878"/>
            <a:ext cx="633670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Организация посещений музея истории </a:t>
            </a:r>
            <a:r>
              <a:rPr lang="ru-RU" sz="23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СибГИУ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клуба авторской песни им. В.С. Высоцкого первокурсниками университета, формирование графика посещений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554704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Проректор по </a:t>
            </a:r>
            <a:r>
              <a:rPr lang="ru-RU" sz="1600" dirty="0" err="1">
                <a:solidFill>
                  <a:schemeClr val="bg1"/>
                </a:solidFill>
              </a:rPr>
              <a:t>МПиВД</a:t>
            </a:r>
            <a:r>
              <a:rPr lang="ru-RU" sz="1600" dirty="0">
                <a:solidFill>
                  <a:schemeClr val="bg1"/>
                </a:solidFill>
              </a:rPr>
              <a:t> Гордеева Л.В.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63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93" y="5147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Форма предоставления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сведений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для формирования графика посещений музеев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СибГИУ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342534"/>
              </p:ext>
            </p:extLst>
          </p:nvPr>
        </p:nvGraphicFramePr>
        <p:xfrm>
          <a:off x="170771" y="1563638"/>
          <a:ext cx="8928993" cy="253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502">
                  <a:extLst>
                    <a:ext uri="{9D8B030D-6E8A-4147-A177-3AD203B41FA5}">
                      <a16:colId xmlns="" xmlns:a16="http://schemas.microsoft.com/office/drawing/2014/main" val="1061529099"/>
                    </a:ext>
                  </a:extLst>
                </a:gridCol>
                <a:gridCol w="16436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914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>
                          <a:solidFill>
                            <a:schemeClr val="tx1"/>
                          </a:solidFill>
                        </a:rPr>
                        <a:t>Институт / УК </a:t>
                      </a:r>
                    </a:p>
                    <a:p>
                      <a:pPr algn="ctr"/>
                      <a:r>
                        <a:rPr lang="ru-RU" sz="1500" i="0" dirty="0">
                          <a:solidFill>
                            <a:schemeClr val="tx1"/>
                          </a:solidFill>
                        </a:rPr>
                        <a:t>Курс, группа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>
                          <a:solidFill>
                            <a:schemeClr val="tx1"/>
                          </a:solidFill>
                        </a:rPr>
                        <a:t>Дата </a:t>
                      </a:r>
                      <a:r>
                        <a:rPr lang="ru-RU" sz="1500" i="0" dirty="0" smtClean="0">
                          <a:solidFill>
                            <a:schemeClr val="tx1"/>
                          </a:solidFill>
                        </a:rPr>
                        <a:t>посещения</a:t>
                      </a:r>
                      <a:endParaRPr lang="ru-RU" sz="15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0" dirty="0" smtClean="0">
                          <a:solidFill>
                            <a:schemeClr val="tx1"/>
                          </a:solidFill>
                        </a:rPr>
                        <a:t>Время посещения</a:t>
                      </a:r>
                      <a:endParaRPr lang="ru-RU" sz="15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0" dirty="0" smtClean="0">
                          <a:solidFill>
                            <a:schemeClr val="tx1"/>
                          </a:solidFill>
                        </a:rPr>
                        <a:t>ФИО преподавателя, </a:t>
                      </a:r>
                      <a:r>
                        <a:rPr lang="ru-RU" sz="1300" i="0" dirty="0" smtClean="0">
                          <a:solidFill>
                            <a:schemeClr val="tx1"/>
                          </a:solidFill>
                        </a:rPr>
                        <a:t>сопровождающего</a:t>
                      </a:r>
                      <a:r>
                        <a:rPr lang="ru-RU" sz="1500" i="0" dirty="0" smtClean="0">
                          <a:solidFill>
                            <a:schemeClr val="tx1"/>
                          </a:solidFill>
                        </a:rPr>
                        <a:t> группу студентов</a:t>
                      </a:r>
                      <a:endParaRPr lang="ru-RU" sz="15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0" dirty="0" smtClean="0">
                          <a:solidFill>
                            <a:schemeClr val="tx1"/>
                          </a:solidFill>
                        </a:rPr>
                        <a:t>Номер </a:t>
                      </a:r>
                      <a:r>
                        <a:rPr lang="ru-RU" sz="1500" i="0" dirty="0">
                          <a:solidFill>
                            <a:schemeClr val="tx1"/>
                          </a:solidFill>
                        </a:rPr>
                        <a:t>телефона преподавателя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73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534" y="2591878"/>
            <a:ext cx="633670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Отчеты об итогах экзаменационной сессии студентов 1 курса: </a:t>
            </a:r>
          </a:p>
          <a:p>
            <a:pPr algn="ctr"/>
            <a:r>
              <a:rPr lang="ru-RU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возможные решения</a:t>
            </a:r>
            <a:endParaRPr lang="ru-RU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554704"/>
            <a:ext cx="54726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Проректор по </a:t>
            </a:r>
            <a:r>
              <a:rPr lang="ru-RU" sz="1600" dirty="0" err="1">
                <a:solidFill>
                  <a:schemeClr val="bg1"/>
                </a:solidFill>
              </a:rPr>
              <a:t>МПиВД</a:t>
            </a:r>
            <a:r>
              <a:rPr lang="ru-RU" sz="1600" dirty="0">
                <a:solidFill>
                  <a:schemeClr val="bg1"/>
                </a:solidFill>
              </a:rPr>
              <a:t> Гордеева Л.В.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96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93" y="5147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Calibri" panose="020F0502020204030204" pitchFamily="34" charset="0"/>
              </a:rPr>
              <a:t>. Отчеты об итогах экзаменационной сессии студентов 1 курса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73292" y="771550"/>
            <a:ext cx="861168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endParaRPr lang="ru-RU" alt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Общий отчет </a:t>
            </a:r>
            <a:r>
              <a:rPr lang="ru-RU" altLang="ru-RU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на данный момент формируется </a:t>
            </a: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учебным отделом. 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Результаты отчета будут представлены </a:t>
            </a:r>
          </a:p>
          <a:p>
            <a:pPr algn="ctr">
              <a:spcAft>
                <a:spcPts val="0"/>
              </a:spcAft>
              <a:defRPr/>
            </a:pPr>
            <a:r>
              <a:rPr lang="ru-RU" altLang="ru-RU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на ректорате 15 февраля.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cap="al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Сведения будут разосланы по дирекциям.</a:t>
            </a:r>
          </a:p>
          <a:p>
            <a:pPr algn="ctr">
              <a:spcAft>
                <a:spcPts val="0"/>
              </a:spcAft>
              <a:defRPr/>
            </a:pPr>
            <a:endParaRPr lang="ru-RU" alt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mbria" pitchFamily="18" charset="0"/>
              <a:cs typeface="Calibri" pitchFamily="34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mbria" pitchFamily="18" charset="0"/>
                <a:cs typeface="Calibri" pitchFamily="34" charset="0"/>
              </a:rPr>
              <a:t>Обсуждение проблем в ходе Совещания.</a:t>
            </a:r>
          </a:p>
          <a:p>
            <a:pPr algn="ctr">
              <a:spcAft>
                <a:spcPts val="0"/>
              </a:spcAft>
              <a:defRPr/>
            </a:pPr>
            <a:endParaRPr lang="ru-RU" altLang="ru-RU" dirty="0" smtClean="0">
              <a:latin typeface="+mn-lt"/>
              <a:ea typeface="Cambria" pitchFamily="18" charset="0"/>
              <a:cs typeface="Calibri" pitchFamily="34" charset="0"/>
            </a:endParaRP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020911"/>
      </p:ext>
    </p:extLst>
  </p:cSld>
  <p:clrMapOvr>
    <a:masterClrMapping/>
  </p:clrMapOvr>
</p:sld>
</file>

<file path=ppt/theme/theme1.xml><?xml version="1.0" encoding="utf-8"?>
<a:theme xmlns:a="http://schemas.openxmlformats.org/drawingml/2006/main" name="sibsiu_powerpoint_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Montserrat ExtraBold"/>
        <a:ea typeface=""/>
        <a:cs typeface=""/>
      </a:majorFont>
      <a:minorFont>
        <a:latin typeface="Montserrat 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ibsiu_powerpoint3.potx" id="{7BE7135A-A2CE-45A9-9025-97AA320F3EC4}" vid="{2EC4D109-93C9-46B2-9753-C9ABEADADF5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sibsiu_powerpoint_theme</Template>
  <TotalTime>2449</TotalTime>
  <Words>766</Words>
  <Application>Microsoft Office PowerPoint</Application>
  <PresentationFormat>Экран (16:9)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sibsiu_powerpoint_theme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Корнев</dc:creator>
  <cp:lastModifiedBy>Гордеева Любовь Викторовна</cp:lastModifiedBy>
  <cp:revision>159</cp:revision>
  <cp:lastPrinted>2022-12-19T06:37:33Z</cp:lastPrinted>
  <dcterms:created xsi:type="dcterms:W3CDTF">2022-09-04T14:00:32Z</dcterms:created>
  <dcterms:modified xsi:type="dcterms:W3CDTF">2024-02-07T08:43:36Z</dcterms:modified>
</cp:coreProperties>
</file>