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75" r:id="rId2"/>
  </p:sldIdLst>
  <p:sldSz cx="9144000" cy="5143500" type="screen16x9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 userDrawn="1">
          <p15:clr>
            <a:srgbClr val="A4A3A4"/>
          </p15:clr>
        </p15:guide>
        <p15:guide id="2" pos="286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E7411B"/>
    <a:srgbClr val="E51956"/>
    <a:srgbClr val="0078BF"/>
    <a:srgbClr val="01A7E3"/>
    <a:srgbClr val="972982"/>
    <a:srgbClr val="BCED09"/>
    <a:srgbClr val="FF64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508" autoAdjust="0"/>
  </p:normalViewPr>
  <p:slideViewPr>
    <p:cSldViewPr showGuides="1">
      <p:cViewPr>
        <p:scale>
          <a:sx n="152" d="100"/>
          <a:sy n="152" d="100"/>
        </p:scale>
        <p:origin x="-408" y="18"/>
      </p:cViewPr>
      <p:guideLst>
        <p:guide orient="horz" pos="1620"/>
        <p:guide pos="286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2547" cy="497921"/>
          </a:xfrm>
          <a:prstGeom prst="rect">
            <a:avLst/>
          </a:prstGeom>
        </p:spPr>
        <p:txBody>
          <a:bodyPr vert="horz" lIns="91879" tIns="45939" rIns="91879" bIns="45939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3852" y="0"/>
            <a:ext cx="2972547" cy="497921"/>
          </a:xfrm>
          <a:prstGeom prst="rect">
            <a:avLst/>
          </a:prstGeom>
        </p:spPr>
        <p:txBody>
          <a:bodyPr vert="horz" lIns="91879" tIns="45939" rIns="91879" bIns="45939" rtlCol="0"/>
          <a:lstStyle>
            <a:lvl1pPr algn="r">
              <a:defRPr sz="1200"/>
            </a:lvl1pPr>
          </a:lstStyle>
          <a:p>
            <a:fld id="{159BC63F-9E05-4FF8-91ED-0A469B97507A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7764"/>
            <a:ext cx="2972547" cy="497920"/>
          </a:xfrm>
          <a:prstGeom prst="rect">
            <a:avLst/>
          </a:prstGeom>
        </p:spPr>
        <p:txBody>
          <a:bodyPr vert="horz" lIns="91879" tIns="45939" rIns="91879" bIns="45939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3852" y="9447764"/>
            <a:ext cx="2972547" cy="497920"/>
          </a:xfrm>
          <a:prstGeom prst="rect">
            <a:avLst/>
          </a:prstGeom>
        </p:spPr>
        <p:txBody>
          <a:bodyPr vert="horz" lIns="91879" tIns="45939" rIns="91879" bIns="45939" rtlCol="0" anchor="b"/>
          <a:lstStyle>
            <a:lvl1pPr algn="r">
              <a:defRPr sz="1200"/>
            </a:lvl1pPr>
          </a:lstStyle>
          <a:p>
            <a:fld id="{9F5E3BB2-CC5C-4DDF-B23A-8040FF63EC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91"/>
          </a:xfrm>
          <a:prstGeom prst="rect">
            <a:avLst/>
          </a:prstGeom>
        </p:spPr>
        <p:txBody>
          <a:bodyPr vert="horz" lIns="91879" tIns="45939" rIns="91879" bIns="45939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4" y="0"/>
            <a:ext cx="2971800" cy="499091"/>
          </a:xfrm>
          <a:prstGeom prst="rect">
            <a:avLst/>
          </a:prstGeom>
        </p:spPr>
        <p:txBody>
          <a:bodyPr vert="horz" lIns="91879" tIns="45939" rIns="91879" bIns="45939" rtlCol="0"/>
          <a:lstStyle>
            <a:lvl1pPr algn="r">
              <a:defRPr sz="1200"/>
            </a:lvl1pPr>
          </a:lstStyle>
          <a:p>
            <a:fld id="{372C7600-73F0-4C3E-8F4E-2F5349F62322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46088" y="1244600"/>
            <a:ext cx="5965825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79" tIns="45939" rIns="91879" bIns="45939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1" y="4787125"/>
            <a:ext cx="5486400" cy="3916740"/>
          </a:xfrm>
          <a:prstGeom prst="rect">
            <a:avLst/>
          </a:prstGeom>
        </p:spPr>
        <p:txBody>
          <a:bodyPr vert="horz" lIns="91879" tIns="45939" rIns="91879" bIns="45939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6"/>
            <a:ext cx="2971800" cy="499090"/>
          </a:xfrm>
          <a:prstGeom prst="rect">
            <a:avLst/>
          </a:prstGeom>
        </p:spPr>
        <p:txBody>
          <a:bodyPr vert="horz" lIns="91879" tIns="45939" rIns="91879" bIns="45939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4" y="9448186"/>
            <a:ext cx="2971800" cy="499090"/>
          </a:xfrm>
          <a:prstGeom prst="rect">
            <a:avLst/>
          </a:prstGeom>
        </p:spPr>
        <p:txBody>
          <a:bodyPr vert="horz" lIns="91879" tIns="45939" rIns="91879" bIns="45939" rtlCol="0" anchor="b"/>
          <a:lstStyle>
            <a:lvl1pPr algn="r">
              <a:defRPr sz="1200"/>
            </a:lvl1pPr>
          </a:lstStyle>
          <a:p>
            <a:fld id="{E229E6EE-2541-4205-A416-45CEEB3EDC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05165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дзаголовок 2"/>
          <p:cNvSpPr txBox="1"/>
          <p:nvPr userDrawn="1"/>
        </p:nvSpPr>
        <p:spPr>
          <a:xfrm>
            <a:off x="467544" y="411510"/>
            <a:ext cx="1866762" cy="10801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/>
              <a:t>Сибирский государственный индустриальный</a:t>
            </a:r>
            <a:r>
              <a:rPr lang="en-US" dirty="0"/>
              <a:t> </a:t>
            </a:r>
            <a:r>
              <a:rPr lang="ru-RU" dirty="0"/>
              <a:t>университет</a:t>
            </a:r>
          </a:p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0" hasCustomPrompt="1"/>
          </p:nvPr>
        </p:nvSpPr>
        <p:spPr>
          <a:xfrm>
            <a:off x="467544" y="2930748"/>
            <a:ext cx="6120581" cy="1152525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3600" b="0">
                <a:solidFill>
                  <a:schemeClr val="bg1"/>
                </a:solidFill>
                <a:latin typeface="+mj-lt"/>
              </a:defRPr>
            </a:lvl1pPr>
            <a:lvl2pPr marL="457200" indent="0">
              <a:buFontTx/>
              <a:buNone/>
              <a:defRPr sz="3600"/>
            </a:lvl2pPr>
            <a:lvl3pPr marL="914400" indent="0">
              <a:buFontTx/>
              <a:buNone/>
              <a:defRPr sz="3600"/>
            </a:lvl3pPr>
            <a:lvl4pPr marL="1371600" indent="0">
              <a:buFontTx/>
              <a:buNone/>
              <a:defRPr sz="3600"/>
            </a:lvl4pPr>
            <a:lvl5pPr marL="1828800" indent="0">
              <a:buFontTx/>
              <a:buNone/>
              <a:defRPr sz="3600"/>
            </a:lvl5pPr>
          </a:lstStyle>
          <a:p>
            <a:pPr lvl="0"/>
            <a:r>
              <a:rPr lang="ru-RU" dirty="0"/>
              <a:t>Тема </a:t>
            </a:r>
            <a:br>
              <a:rPr lang="ru-RU" dirty="0"/>
            </a:br>
            <a:r>
              <a:rPr lang="ru-RU" dirty="0"/>
              <a:t>презентации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1" hasCustomPrompt="1"/>
          </p:nvPr>
        </p:nvSpPr>
        <p:spPr>
          <a:xfrm>
            <a:off x="467544" y="4372198"/>
            <a:ext cx="6120581" cy="431800"/>
          </a:xfrm>
        </p:spPr>
        <p:txBody>
          <a:bodyPr>
            <a:no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ru-RU" dirty="0"/>
              <a:t>Имя Фамилия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онов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ина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419622"/>
            <a:ext cx="3960440" cy="1944216"/>
          </a:xfrm>
        </p:spPr>
        <p:txBody>
          <a:bodyPr anchor="t">
            <a:noAutofit/>
          </a:bodyPr>
          <a:lstStyle>
            <a:lvl1pPr algn="l">
              <a:defRPr sz="2400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0" hasCustomPrompt="1"/>
          </p:nvPr>
        </p:nvSpPr>
        <p:spPr>
          <a:xfrm>
            <a:off x="1475656" y="3958793"/>
            <a:ext cx="3096344" cy="296453"/>
          </a:xfrm>
        </p:spPr>
        <p:txBody>
          <a:bodyPr anchor="b">
            <a:noAutofit/>
          </a:bodyPr>
          <a:lstStyle>
            <a:lvl1pPr marL="0" indent="0" algn="l">
              <a:lnSpc>
                <a:spcPct val="130000"/>
              </a:lnSpc>
              <a:buFontTx/>
              <a:buNone/>
              <a:defRPr sz="1200" b="0">
                <a:solidFill>
                  <a:schemeClr val="tx1"/>
                </a:solidFill>
                <a:latin typeface="Montserrat SemiBold" panose="00000700000000000000" pitchFamily="2" charset="-52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400"/>
            </a:lvl3pPr>
            <a:lvl4pPr marL="1371600" indent="0">
              <a:buFontTx/>
              <a:buNone/>
              <a:defRPr sz="1200"/>
            </a:lvl4pPr>
            <a:lvl5pPr marL="1828800" indent="0">
              <a:buFontTx/>
              <a:buNone/>
              <a:defRPr sz="1200"/>
            </a:lvl5pPr>
          </a:lstStyle>
          <a:p>
            <a:pPr lvl="0"/>
            <a:r>
              <a:rPr lang="ru-RU" dirty="0"/>
              <a:t>Имя Фамилия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11" hasCustomPrompt="1"/>
          </p:nvPr>
        </p:nvSpPr>
        <p:spPr>
          <a:xfrm>
            <a:off x="1475656" y="4255246"/>
            <a:ext cx="3096344" cy="394027"/>
          </a:xfrm>
        </p:spPr>
        <p:txBody>
          <a:bodyPr anchor="t">
            <a:noAutofit/>
          </a:bodyPr>
          <a:lstStyle>
            <a:lvl1pPr marL="0" indent="0">
              <a:buFontTx/>
              <a:buNone/>
              <a:defRPr sz="9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/>
              <a:t>Должность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/>
              <a:t>+7 900 900 90 90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dirty="0"/>
          </a:p>
        </p:txBody>
      </p:sp>
      <p:pic>
        <p:nvPicPr>
          <p:cNvPr id="28" name="Рисунок 2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2054" y="4281561"/>
            <a:ext cx="1210386" cy="367712"/>
          </a:xfrm>
          <a:prstGeom prst="rect">
            <a:avLst/>
          </a:prstGeom>
        </p:spPr>
      </p:pic>
      <p:sp>
        <p:nvSpPr>
          <p:cNvPr id="40" name="Рисунок 39"/>
          <p:cNvSpPr>
            <a:spLocks noGrp="1"/>
          </p:cNvSpPr>
          <p:nvPr>
            <p:ph type="pic" sz="quarter" idx="13"/>
          </p:nvPr>
        </p:nvSpPr>
        <p:spPr>
          <a:xfrm>
            <a:off x="611560" y="3958793"/>
            <a:ext cx="660400" cy="69150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800"/>
            </a:lvl1pPr>
          </a:lstStyle>
          <a:p>
            <a:r>
              <a:rPr lang="ru-RU"/>
              <a:t>Вставка рисунка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676CD-639F-43FC-9778-CDDE9E58141A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E12AA-3AD9-4120-B5E9-36BDA991F34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6400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676CD-639F-43FC-9778-CDDE9E58141A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E12AA-3AD9-4120-B5E9-36BDA991F346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2"/>
          <p:cNvSpPr txBox="1"/>
          <p:nvPr/>
        </p:nvSpPr>
        <p:spPr>
          <a:xfrm>
            <a:off x="167732" y="-4408"/>
            <a:ext cx="8229600" cy="1208006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000" b="1" dirty="0" smtClean="0">
                <a:solidFill>
                  <a:srgbClr val="0000CC"/>
                </a:solidFill>
                <a:latin typeface="Arial" panose="020B0604020202020204" pitchFamily="34" charset="0"/>
                <a:ea typeface="Calibri" panose="020F0502020204030204"/>
                <a:cs typeface="Arial" panose="020B0604020202020204" pitchFamily="34" charset="0"/>
              </a:rPr>
              <a:t>27.02.06 Метрологический контроль </a:t>
            </a:r>
          </a:p>
          <a:p>
            <a:pPr algn="l"/>
            <a:r>
              <a:rPr lang="ru-RU" sz="2000" b="1" dirty="0" smtClean="0">
                <a:solidFill>
                  <a:srgbClr val="0000CC"/>
                </a:solidFill>
                <a:latin typeface="Arial" panose="020B0604020202020204" pitchFamily="34" charset="0"/>
                <a:ea typeface="Calibri" panose="020F0502020204030204"/>
                <a:cs typeface="Arial" panose="020B0604020202020204" pitchFamily="34" charset="0"/>
              </a:rPr>
              <a:t>средств измерений</a:t>
            </a:r>
            <a:endParaRPr lang="ru-RU" sz="1600" b="1" dirty="0" smtClean="0">
              <a:solidFill>
                <a:srgbClr val="0000CC"/>
              </a:solidFill>
              <a:latin typeface="Arial" panose="020B0604020202020204" pitchFamily="34" charset="0"/>
              <a:ea typeface="Calibri" panose="020F0502020204030204"/>
              <a:cs typeface="Arial" panose="020B0604020202020204" pitchFamily="34" charset="0"/>
            </a:endParaRPr>
          </a:p>
          <a:p>
            <a:pPr algn="l"/>
            <a:endParaRPr lang="ru-RU" sz="800" b="1" dirty="0" smtClean="0">
              <a:latin typeface="Arial" panose="020B0604020202020204" pitchFamily="34" charset="0"/>
              <a:ea typeface="Calibri" panose="020F0502020204030204"/>
              <a:cs typeface="Arial" panose="020B0604020202020204" pitchFamily="34" charset="0"/>
            </a:endParaRPr>
          </a:p>
          <a:p>
            <a:pPr algn="l"/>
            <a:r>
              <a:rPr lang="ru-RU" sz="1400" b="1" dirty="0" smtClean="0">
                <a:latin typeface="Arial" panose="020B0604020202020204" pitchFamily="34" charset="0"/>
                <a:ea typeface="Calibri" panose="020F0502020204030204"/>
                <a:cs typeface="Arial" panose="020B0604020202020204" pitchFamily="34" charset="0"/>
              </a:rPr>
              <a:t>Срок </a:t>
            </a:r>
            <a:r>
              <a:rPr lang="ru-RU" sz="1400" b="1" dirty="0">
                <a:latin typeface="Arial" panose="020B0604020202020204" pitchFamily="34" charset="0"/>
                <a:ea typeface="Calibri" panose="020F0502020204030204"/>
                <a:cs typeface="Arial" panose="020B0604020202020204" pitchFamily="34" charset="0"/>
              </a:rPr>
              <a:t>обучения: 2 года 10 </a:t>
            </a:r>
            <a:r>
              <a:rPr lang="ru-RU" sz="1400" b="1" dirty="0" smtClean="0">
                <a:latin typeface="Arial" panose="020B0604020202020204" pitchFamily="34" charset="0"/>
                <a:ea typeface="Calibri" panose="020F0502020204030204"/>
                <a:cs typeface="Arial" panose="020B0604020202020204" pitchFamily="34" charset="0"/>
              </a:rPr>
              <a:t>месяцев</a:t>
            </a:r>
            <a:r>
              <a:rPr lang="en-US" sz="1400" b="1" dirty="0" smtClean="0">
                <a:latin typeface="Arial" panose="020B0604020202020204" pitchFamily="34" charset="0"/>
                <a:ea typeface="Calibri" panose="020F0502020204030204"/>
                <a:cs typeface="Arial" panose="020B0604020202020204" pitchFamily="34" charset="0"/>
              </a:rPr>
              <a:t> </a:t>
            </a:r>
            <a:r>
              <a:rPr lang="ru-RU" sz="1400" b="1" dirty="0" smtClean="0">
                <a:latin typeface="Arial" panose="020B0604020202020204" pitchFamily="34" charset="0"/>
                <a:ea typeface="Calibri" panose="020F0502020204030204"/>
                <a:cs typeface="Arial" panose="020B0604020202020204" pitchFamily="34" charset="0"/>
              </a:rPr>
              <a:t>Форма </a:t>
            </a:r>
            <a:r>
              <a:rPr lang="ru-RU" sz="1400" b="1" dirty="0">
                <a:latin typeface="Arial" panose="020B0604020202020204" pitchFamily="34" charset="0"/>
                <a:ea typeface="Calibri" panose="020F0502020204030204"/>
                <a:cs typeface="Arial" panose="020B0604020202020204" pitchFamily="34" charset="0"/>
              </a:rPr>
              <a:t>обучения: очная</a:t>
            </a:r>
          </a:p>
        </p:txBody>
      </p:sp>
      <p:sp>
        <p:nvSpPr>
          <p:cNvPr id="3" name="Объект 1"/>
          <p:cNvSpPr txBox="1"/>
          <p:nvPr/>
        </p:nvSpPr>
        <p:spPr>
          <a:xfrm>
            <a:off x="314080" y="2255705"/>
            <a:ext cx="8515840" cy="19089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5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9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5"/>
              </a:spcBef>
              <a:buClr>
                <a:schemeClr val="accent1"/>
              </a:buClr>
              <a:buFont typeface="Symbol" panose="05050102010706020507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5"/>
              </a:spcBef>
              <a:buClr>
                <a:schemeClr val="accent1"/>
              </a:buClr>
              <a:buFont typeface="Symbol" panose="05050102010706020507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5"/>
              </a:spcBef>
              <a:buClr>
                <a:schemeClr val="accent1"/>
              </a:buClr>
              <a:buFont typeface="Symbol" panose="05050102010706020507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5"/>
              </a:spcBef>
              <a:buClr>
                <a:schemeClr val="accent1"/>
              </a:buClr>
              <a:buFont typeface="Symbol" panose="05050102010706020507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 algn="just">
              <a:lnSpc>
                <a:spcPct val="120000"/>
              </a:lnSpc>
              <a:spcBef>
                <a:spcPts val="600"/>
              </a:spcBef>
              <a:buClr>
                <a:srgbClr val="AB73D5"/>
              </a:buClr>
              <a:buFont typeface="Symbol" panose="05050102010706020507" pitchFamily="18" charset="2"/>
              <a:buNone/>
            </a:pPr>
            <a:endParaRPr lang="ru-RU" sz="1200" b="1" dirty="0">
              <a:solidFill>
                <a:prstClr val="black"/>
              </a:solidFill>
              <a:latin typeface="Calibri" panose="020F0502020204030204"/>
              <a:ea typeface="Calibri" panose="020F0502020204030204"/>
              <a:cs typeface="Times New Roman" panose="02020603050405020304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0113" y="51470"/>
            <a:ext cx="1543050" cy="95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Объект 1"/>
          <p:cNvSpPr txBox="1"/>
          <p:nvPr/>
        </p:nvSpPr>
        <p:spPr>
          <a:xfrm>
            <a:off x="167732" y="1136258"/>
            <a:ext cx="5340372" cy="3595731"/>
          </a:xfrm>
          <a:prstGeom prst="rect">
            <a:avLst/>
          </a:prstGeom>
          <a:ln w="28575">
            <a:solidFill>
              <a:srgbClr val="0000CC"/>
            </a:solidFill>
            <a:prstDash val="sysDot"/>
          </a:ln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5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9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5"/>
              </a:spcBef>
              <a:buClr>
                <a:schemeClr val="accent1"/>
              </a:buClr>
              <a:buFont typeface="Symbol" panose="05050102010706020507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5"/>
              </a:spcBef>
              <a:buClr>
                <a:schemeClr val="accent1"/>
              </a:buClr>
              <a:buFont typeface="Symbol" panose="05050102010706020507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5"/>
              </a:spcBef>
              <a:buClr>
                <a:schemeClr val="accent1"/>
              </a:buClr>
              <a:buFont typeface="Symbol" panose="05050102010706020507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5"/>
              </a:spcBef>
              <a:buClr>
                <a:schemeClr val="accent1"/>
              </a:buClr>
              <a:buFont typeface="Symbol" panose="05050102010706020507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179705" algn="just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ru-RU" sz="1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Специалист (техник-метролог)</a:t>
            </a:r>
            <a:r>
              <a:rPr lang="ru-RU" sz="1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1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- обеспечивает </a:t>
            </a:r>
            <a:r>
              <a:rPr lang="ru-RU" sz="1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точность и надёжность измерений в различных отраслях промышленности и </a:t>
            </a:r>
            <a:r>
              <a:rPr lang="ru-RU" sz="1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науки, осуществляет  техническое обслуживание </a:t>
            </a:r>
            <a:r>
              <a:rPr lang="ru-RU" sz="1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измерительных приборов и </a:t>
            </a:r>
            <a:r>
              <a:rPr lang="ru-RU" sz="1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оборудования.</a:t>
            </a:r>
          </a:p>
          <a:p>
            <a:pPr marL="0" indent="0" algn="just">
              <a:buNone/>
            </a:pPr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Навыки </a:t>
            </a:r>
            <a:r>
              <a:rPr lang="ru-RU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выпускников</a:t>
            </a:r>
            <a:r>
              <a:rPr lang="ru-RU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algn="just"/>
            <a:r>
              <a:rPr lang="ru-RU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знание принципов и методов метрологического контроля;</a:t>
            </a:r>
          </a:p>
          <a:p>
            <a:pPr algn="just"/>
            <a:r>
              <a:rPr lang="ru-RU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умение проводить испытания и настройку оборудования;</a:t>
            </a:r>
          </a:p>
          <a:p>
            <a:pPr algn="just"/>
            <a:r>
              <a:rPr lang="ru-RU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способность интерпретировать техническую документацию и применять стандарты качества;</a:t>
            </a:r>
          </a:p>
          <a:p>
            <a:pPr algn="just"/>
            <a:r>
              <a:rPr lang="ru-RU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компетентность в области технического регулирования, стандартизации, управления качеством измерений, а также в анализе и устранении ошибок измерительных систем</a:t>
            </a:r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600" b="1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/>
              <a:cs typeface="Arial" panose="020B0604020202020204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0176" y="1337787"/>
            <a:ext cx="3293271" cy="238609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bsiu_powerpoint_them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Другая 2">
      <a:majorFont>
        <a:latin typeface="Montserrat ExtraBold"/>
        <a:ea typeface=""/>
        <a:cs typeface=""/>
      </a:majorFont>
      <a:minorFont>
        <a:latin typeface="Montserrat Medium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sibsiu_powerpoint_theme</Template>
  <TotalTime>21</TotalTime>
  <Words>20</Words>
  <Application>Microsoft Office PowerPoint</Application>
  <PresentationFormat>Экран (16:9)</PresentationFormat>
  <Paragraphs>10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sibsiu_powerpoint_theme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Евгений Корнев</dc:creator>
  <cp:lastModifiedBy>Бойкова Анастасия Владимировна</cp:lastModifiedBy>
  <cp:revision>93</cp:revision>
  <cp:lastPrinted>2025-09-16T05:50:43Z</cp:lastPrinted>
  <dcterms:created xsi:type="dcterms:W3CDTF">2022-09-04T14:00:00Z</dcterms:created>
  <dcterms:modified xsi:type="dcterms:W3CDTF">2025-09-25T04:03:47Z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3A2F77FEF0AF40259B847116BCBD06C9_13</vt:lpwstr>
  </property>
  <property fmtid="{D5CDD505-2E9C-101B-9397-08002B2CF9AE}" pid="3" name="KSOProductBuildVer">
    <vt:lpwstr>1049-12.2.0.13431</vt:lpwstr>
  </property>
</Properties>
</file>