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 showGuides="1">
      <p:cViewPr>
        <p:scale>
          <a:sx n="140" d="100"/>
          <a:sy n="140" d="100"/>
        </p:scale>
        <p:origin x="-816" y="-132"/>
      </p:cViewPr>
      <p:guideLst>
        <p:guide orient="horz" pos="1620"/>
        <p:guide pos="28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159BC63F-9E05-4FF8-91ED-0A469B97507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9F5E3BB2-CC5C-4DDF-B23A-8040FF63EC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/>
          <p:cNvSpPr txBox="1"/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/>
          </a:p>
        </p:txBody>
      </p: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/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/>
          <p:nvPr/>
        </p:nvSpPr>
        <p:spPr>
          <a:xfrm>
            <a:off x="107504" y="51470"/>
            <a:ext cx="8229600" cy="79208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solidFill>
                  <a:srgbClr val="0000FF"/>
                </a:solidFill>
                <a:latin typeface="Times New Roman" panose="02020603050405020304"/>
                <a:ea typeface="Calibri" panose="020F0502020204030204"/>
              </a:rPr>
              <a:t>21.02.17 Подземная разработка месторождений полезных ископаемых</a:t>
            </a:r>
            <a:r>
              <a:rPr lang="ru-RU" sz="1600" b="1" dirty="0">
                <a:latin typeface="Times New Roman" panose="02020603050405020304"/>
                <a:ea typeface="Calibri" panose="020F0502020204030204"/>
              </a:rPr>
              <a:t/>
            </a:r>
            <a:br>
              <a:rPr lang="ru-RU" sz="1600" b="1" dirty="0">
                <a:latin typeface="Times New Roman" panose="02020603050405020304"/>
                <a:ea typeface="Calibri" panose="020F0502020204030204"/>
              </a:rPr>
            </a:br>
            <a:endParaRPr lang="en-US" sz="1100" b="1" dirty="0" smtClean="0">
              <a:latin typeface="Times New Roman" panose="02020603050405020304"/>
              <a:ea typeface="Calibri" panose="020F0502020204030204"/>
            </a:endParaRPr>
          </a:p>
          <a:p>
            <a:pPr algn="l"/>
            <a:r>
              <a:rPr lang="ru-RU" sz="1400" b="1" dirty="0" smtClean="0">
                <a:latin typeface="Times New Roman" panose="02020603050405020304"/>
                <a:ea typeface="Calibri" panose="020F0502020204030204"/>
              </a:rPr>
              <a:t>Срок </a:t>
            </a:r>
            <a:r>
              <a:rPr lang="ru-RU" sz="1400" b="1" dirty="0">
                <a:latin typeface="Times New Roman" panose="02020603050405020304"/>
                <a:ea typeface="Calibri" panose="020F0502020204030204"/>
              </a:rPr>
              <a:t>обучения: 3 года 10 </a:t>
            </a:r>
            <a:r>
              <a:rPr lang="ru-RU" sz="1400" b="1" dirty="0" smtClean="0">
                <a:latin typeface="Times New Roman" panose="02020603050405020304"/>
                <a:ea typeface="Calibri" panose="020F0502020204030204"/>
              </a:rPr>
              <a:t>месяцев</a:t>
            </a:r>
            <a:r>
              <a:rPr lang="en-US" sz="1400" b="1" dirty="0" smtClean="0"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1400" b="1" dirty="0" smtClean="0">
                <a:latin typeface="Times New Roman" panose="02020603050405020304"/>
                <a:ea typeface="Calibri" panose="020F0502020204030204"/>
              </a:rPr>
              <a:t>Форма </a:t>
            </a:r>
            <a:r>
              <a:rPr lang="ru-RU" sz="1400" b="1" dirty="0">
                <a:latin typeface="Times New Roman" panose="02020603050405020304"/>
                <a:ea typeface="Calibri" panose="020F0502020204030204"/>
              </a:rPr>
              <a:t>обучения: очная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8961" y="1166435"/>
            <a:ext cx="2922552" cy="1944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8" name="TextBox 7"/>
          <p:cNvSpPr txBox="1"/>
          <p:nvPr/>
        </p:nvSpPr>
        <p:spPr>
          <a:xfrm>
            <a:off x="179512" y="868965"/>
            <a:ext cx="5742384" cy="2539157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txBody>
          <a:bodyPr wrap="square">
            <a:spAutoFit/>
          </a:bodyPr>
          <a:lstStyle/>
          <a:p>
            <a:pPr indent="180975" algn="just"/>
            <a:r>
              <a:rPr lang="ru-RU" sz="1400" b="1" dirty="0">
                <a:solidFill>
                  <a:srgbClr val="C00000"/>
                </a:solidFill>
              </a:rPr>
              <a:t>Направление деятельности: </a:t>
            </a:r>
            <a:r>
              <a:rPr lang="ru-RU" sz="1400" b="1" dirty="0"/>
              <a:t>Организация и проведение работ на производственном участке по добыче полезных ископаемых подземным </a:t>
            </a:r>
          </a:p>
          <a:p>
            <a:pPr indent="180975" algn="just"/>
            <a:endParaRPr lang="ru-RU" sz="500" b="1" dirty="0">
              <a:solidFill>
                <a:srgbClr val="C00000"/>
              </a:solidFill>
            </a:endParaRPr>
          </a:p>
          <a:p>
            <a:pPr indent="180975" algn="just"/>
            <a:r>
              <a:rPr lang="ru-RU" sz="1400" b="1" dirty="0">
                <a:solidFill>
                  <a:srgbClr val="C00000"/>
                </a:solidFill>
              </a:rPr>
              <a:t>Виды деятельности</a:t>
            </a:r>
            <a:r>
              <a:rPr lang="ru-RU" sz="1400" b="1" dirty="0"/>
              <a:t>:  организация и контроль технологических процессов горных и взрывных работ в соответствии с технической и нормативной документацией; обеспечение функционирования системы управления охраной труда и промышленной безопасностью на участке; организация деятельности персонала производственного подразделения; выполнение работ по одной или нескольким профессиям рабочих, должностям служащих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4094867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80975" algn="just"/>
            <a:r>
              <a:rPr lang="ru-RU" sz="1400" b="1" dirty="0"/>
              <a:t>Учебный план включает в себя также обучение по освоению профессии «Горнорабочий подземный» 2-го разряда</a:t>
            </a:r>
          </a:p>
        </p:txBody>
      </p:sp>
      <p:pic>
        <p:nvPicPr>
          <p:cNvPr id="9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19" y="3561033"/>
            <a:ext cx="1907815" cy="127249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237" y="436984"/>
            <a:ext cx="856867" cy="52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391980" y="3561033"/>
            <a:ext cx="4355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77800" algn="just"/>
            <a:r>
              <a:rPr lang="ru-RU" sz="1400" b="1" dirty="0"/>
              <a:t>Квалификация выпускника «Специалист по горным работам»</a:t>
            </a:r>
            <a:endParaRPr lang="ru-RU" sz="1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10</TotalTime>
  <Words>94</Words>
  <Application>Microsoft Office PowerPoint</Application>
  <PresentationFormat>Экран (16:9)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sibsiu_powerpoint_theme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Бойкова Анастасия Владимировна</cp:lastModifiedBy>
  <cp:revision>90</cp:revision>
  <cp:lastPrinted>2024-02-16T05:33:00Z</cp:lastPrinted>
  <dcterms:created xsi:type="dcterms:W3CDTF">2022-09-04T14:00:00Z</dcterms:created>
  <dcterms:modified xsi:type="dcterms:W3CDTF">2025-09-25T04:23:47Z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3A2F77FEF0AF40259B847116BCBD06C9_13</vt:lpwstr>
  </property>
  <property fmtid="{D5CDD505-2E9C-101B-9397-08002B2CF9AE}" pid="3" name="KSOProductBuildVer">
    <vt:lpwstr>1049-12.2.0.13431</vt:lpwstr>
  </property>
</Properties>
</file>