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40" d="100"/>
          <a:sy n="140" d="100"/>
        </p:scale>
        <p:origin x="-768" y="-132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/>
          <p:nvPr/>
        </p:nvSpPr>
        <p:spPr>
          <a:xfrm>
            <a:off x="207349" y="195486"/>
            <a:ext cx="8229600" cy="9652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18.02.12 Технология аналитического контроля химических соединений</a:t>
            </a:r>
            <a: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Срок обучения: 3 года 10 </a:t>
            </a:r>
            <a:r>
              <a:rPr lang="ru-RU" sz="16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месяцев</a:t>
            </a:r>
            <a:r>
              <a:rPr lang="en-US" sz="16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         </a:t>
            </a:r>
            <a:r>
              <a:rPr lang="ru-RU" sz="16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Форма </a:t>
            </a:r>
            <a:r>
              <a:rPr lang="ru-RU" sz="16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очная</a:t>
            </a:r>
          </a:p>
        </p:txBody>
      </p:sp>
      <p:sp>
        <p:nvSpPr>
          <p:cNvPr id="4" name="Объект 1"/>
          <p:cNvSpPr txBox="1"/>
          <p:nvPr/>
        </p:nvSpPr>
        <p:spPr>
          <a:xfrm>
            <a:off x="381616" y="3789040"/>
            <a:ext cx="8515840" cy="190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5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9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20000"/>
              </a:lnSpc>
              <a:spcBef>
                <a:spcPts val="600"/>
              </a:spcBef>
              <a:buClr>
                <a:srgbClr val="AB73D5"/>
              </a:buClr>
              <a:buFont typeface="Symbol" panose="05050102010706020507" pitchFamily="18" charset="2"/>
              <a:buNone/>
            </a:pPr>
            <a:endParaRPr lang="ru-RU" sz="1200" b="1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Times New Roman" panose="02020603050405020304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469" y="1168541"/>
            <a:ext cx="3100952" cy="20689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Объект 1"/>
          <p:cNvSpPr txBox="1"/>
          <p:nvPr/>
        </p:nvSpPr>
        <p:spPr>
          <a:xfrm>
            <a:off x="323528" y="1301724"/>
            <a:ext cx="5040560" cy="2282519"/>
          </a:xfrm>
          <a:prstGeom prst="rect">
            <a:avLst/>
          </a:prstGeom>
          <a:ln w="28575">
            <a:solidFill>
              <a:srgbClr val="0000FF"/>
            </a:solidFill>
            <a:prstDash val="sysDot"/>
          </a:ln>
        </p:spPr>
        <p:txBody>
          <a:bodyPr vert="horz" lIns="91440" tIns="45720" rIns="91440" bIns="45720" rtlCol="0">
            <a:normAutofit fontScale="925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5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9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None/>
            </a:pPr>
            <a:r>
              <a:rPr lang="ru-RU" sz="1400" b="1" dirty="0">
                <a:solidFill>
                  <a:srgbClr val="C00000"/>
                </a:solidFill>
              </a:rPr>
              <a:t>Направление деятельности: </a:t>
            </a:r>
            <a:r>
              <a:rPr lang="ru-RU" sz="1400" b="1" dirty="0">
                <a:solidFill>
                  <a:schemeClr val="tx1"/>
                </a:solidFill>
              </a:rPr>
              <a:t>Химическое, химико-технологическое производство</a:t>
            </a:r>
          </a:p>
          <a:p>
            <a:pPr marL="0" indent="180975" algn="just">
              <a:buNone/>
            </a:pPr>
            <a:endParaRPr lang="ru-RU" sz="700" b="1" dirty="0">
              <a:solidFill>
                <a:srgbClr val="C00000"/>
              </a:solidFill>
            </a:endParaRPr>
          </a:p>
          <a:p>
            <a:pPr marL="0" indent="180975" algn="just">
              <a:buNone/>
            </a:pPr>
            <a:r>
              <a:rPr lang="ru-RU" sz="1400" b="1" dirty="0">
                <a:solidFill>
                  <a:srgbClr val="C00000"/>
                </a:solidFill>
              </a:rPr>
              <a:t>Виды деятельности</a:t>
            </a:r>
            <a:r>
              <a:rPr lang="ru-RU" sz="1400" b="1" dirty="0">
                <a:solidFill>
                  <a:schemeClr val="tx1"/>
                </a:solidFill>
              </a:rPr>
              <a:t>:  определение оптимальных средств и методов анализа природных и промышленных материалов; проведение качественных и количественных анализов природных и промышленных материалов с применением химических и физико-химических методов анализа; организация лабораторно-производственной деятельности; выполнение работ по профессии рабочих, должностям служащих (лаборант </a:t>
            </a:r>
            <a:r>
              <a:rPr lang="ru-RU" sz="1400" b="1" dirty="0" err="1">
                <a:solidFill>
                  <a:schemeClr val="tx1"/>
                </a:solidFill>
              </a:rPr>
              <a:t>химанализа</a:t>
            </a:r>
            <a:r>
              <a:rPr lang="ru-RU" sz="1400" b="1" dirty="0">
                <a:solidFill>
                  <a:schemeClr val="tx1"/>
                </a:solidFill>
              </a:rPr>
              <a:t>)</a:t>
            </a:r>
            <a:endParaRPr lang="ru-RU" sz="12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371950"/>
            <a:ext cx="4903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ru-RU" sz="1200" b="1" dirty="0"/>
              <a:t>Учебный план включает в себя также обучение по освоению профессии «Лаборант химического анализа»</a:t>
            </a:r>
            <a:endParaRPr lang="ru-RU" b="1" dirty="0"/>
          </a:p>
        </p:txBody>
      </p:sp>
      <p:pic>
        <p:nvPicPr>
          <p:cNvPr id="8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037" y="3401001"/>
            <a:ext cx="1988912" cy="13425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3518"/>
            <a:ext cx="856867" cy="52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0584" y="3792246"/>
            <a:ext cx="4766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77800" algn="just"/>
            <a:r>
              <a:rPr lang="ru-RU" sz="1200" b="1" dirty="0"/>
              <a:t>Квалификация выпускника «Специалист по горным работам»</a:t>
            </a:r>
            <a:endParaRPr lang="ru-RU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11</TotalTime>
  <Words>83</Words>
  <Application>Microsoft Office PowerPoint</Application>
  <PresentationFormat>Экран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90</cp:revision>
  <cp:lastPrinted>2024-02-16T05:33:00Z</cp:lastPrinted>
  <dcterms:created xsi:type="dcterms:W3CDTF">2022-09-04T14:00:00Z</dcterms:created>
  <dcterms:modified xsi:type="dcterms:W3CDTF">2025-09-25T04:24:37Z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