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7411B"/>
    <a:srgbClr val="E51956"/>
    <a:srgbClr val="0078BF"/>
    <a:srgbClr val="01A7E3"/>
    <a:srgbClr val="972982"/>
    <a:srgbClr val="BCED09"/>
    <a:srgbClr val="FF6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8" autoAdjust="0"/>
  </p:normalViewPr>
  <p:slideViewPr>
    <p:cSldViewPr showGuides="1">
      <p:cViewPr>
        <p:scale>
          <a:sx n="140" d="100"/>
          <a:sy n="140" d="100"/>
        </p:scale>
        <p:origin x="-816" y="-132"/>
      </p:cViewPr>
      <p:guideLst>
        <p:guide orient="horz" pos="1620"/>
        <p:guide pos="28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9792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159BC63F-9E05-4FF8-91ED-0A469B97507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852" y="9447764"/>
            <a:ext cx="2972547" cy="49792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9F5E3BB2-CC5C-4DDF-B23A-8040FF63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372C7600-73F0-4C3E-8F4E-2F5349F62322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E229E6EE-2541-4205-A416-45CEEB3EDC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дзаголовок 2"/>
          <p:cNvSpPr txBox="1"/>
          <p:nvPr userDrawn="1"/>
        </p:nvSpPr>
        <p:spPr>
          <a:xfrm>
            <a:off x="467544" y="411510"/>
            <a:ext cx="186676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Сибирский государственный индустриальный</a:t>
            </a:r>
            <a:r>
              <a:rPr lang="en-US" dirty="0"/>
              <a:t> </a:t>
            </a:r>
            <a:r>
              <a:rPr lang="ru-RU" dirty="0"/>
              <a:t>университет</a:t>
            </a:r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930748"/>
            <a:ext cx="6120581" cy="11525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600" b="0">
                <a:solidFill>
                  <a:schemeClr val="bg1"/>
                </a:solidFill>
                <a:latin typeface="+mj-lt"/>
              </a:defRPr>
            </a:lvl1pPr>
            <a:lvl2pPr marL="457200" indent="0">
              <a:buFontTx/>
              <a:buNone/>
              <a:defRPr sz="3600"/>
            </a:lvl2pPr>
            <a:lvl3pPr marL="914400" indent="0">
              <a:buFontTx/>
              <a:buNone/>
              <a:defRPr sz="3600"/>
            </a:lvl3pPr>
            <a:lvl4pPr marL="1371600" indent="0">
              <a:buFontTx/>
              <a:buNone/>
              <a:defRPr sz="3600"/>
            </a:lvl4pPr>
            <a:lvl5pPr marL="1828800" indent="0">
              <a:buFontTx/>
              <a:buNone/>
              <a:defRPr sz="3600"/>
            </a:lvl5pPr>
          </a:lstStyle>
          <a:p>
            <a:pPr lvl="0"/>
            <a:r>
              <a:rPr lang="ru-RU" dirty="0"/>
              <a:t>Тема </a:t>
            </a:r>
            <a:br>
              <a:rPr lang="ru-RU" dirty="0"/>
            </a:br>
            <a:r>
              <a:rPr lang="ru-RU" dirty="0"/>
              <a:t>презентации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1" hasCustomPrompt="1"/>
          </p:nvPr>
        </p:nvSpPr>
        <p:spPr>
          <a:xfrm>
            <a:off x="467544" y="4372198"/>
            <a:ext cx="6120581" cy="431800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нов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419622"/>
            <a:ext cx="3960440" cy="1944216"/>
          </a:xfrm>
        </p:spPr>
        <p:txBody>
          <a:bodyPr anchor="t">
            <a:noAutofit/>
          </a:bodyPr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 hasCustomPrompt="1"/>
          </p:nvPr>
        </p:nvSpPr>
        <p:spPr>
          <a:xfrm>
            <a:off x="1475656" y="3958793"/>
            <a:ext cx="3096344" cy="296453"/>
          </a:xfrm>
        </p:spPr>
        <p:txBody>
          <a:bodyPr anchor="b">
            <a:noAutofit/>
          </a:bodyPr>
          <a:lstStyle>
            <a:lvl1pPr marL="0" indent="0" algn="l">
              <a:lnSpc>
                <a:spcPct val="130000"/>
              </a:lnSpc>
              <a:buFontTx/>
              <a:buNone/>
              <a:defRPr sz="1200" b="0">
                <a:solidFill>
                  <a:schemeClr val="tx1"/>
                </a:solidFill>
                <a:latin typeface="Montserrat SemiBold" panose="00000700000000000000" pitchFamily="2" charset="-52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ru-RU" dirty="0"/>
              <a:t>Имя Фамилия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475656" y="4255246"/>
            <a:ext cx="3096344" cy="394027"/>
          </a:xfrm>
        </p:spPr>
        <p:txBody>
          <a:bodyPr anchor="t">
            <a:noAutofit/>
          </a:bodyPr>
          <a:lstStyle>
            <a:lvl1pPr marL="0" indent="0">
              <a:buFontTx/>
              <a:buNone/>
              <a:defRPr sz="9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Должность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/>
              <a:t>+7 900 900 90 90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dirty="0"/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054" y="4281561"/>
            <a:ext cx="1210386" cy="367712"/>
          </a:xfrm>
          <a:prstGeom prst="rect">
            <a:avLst/>
          </a:prstGeom>
        </p:spPr>
      </p:pic>
      <p:sp>
        <p:nvSpPr>
          <p:cNvPr id="40" name="Рисунок 39"/>
          <p:cNvSpPr>
            <a:spLocks noGrp="1"/>
          </p:cNvSpPr>
          <p:nvPr>
            <p:ph type="pic" sz="quarter" idx="13"/>
          </p:nvPr>
        </p:nvSpPr>
        <p:spPr>
          <a:xfrm>
            <a:off x="611560" y="3958793"/>
            <a:ext cx="660400" cy="69150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800"/>
            </a:lvl1pPr>
          </a:lstStyle>
          <a:p>
            <a:r>
              <a:rPr lang="ru-RU"/>
              <a:t>Вставка рисунка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40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676CD-639F-43FC-9778-CDDE9E58141A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E12AA-3AD9-4120-B5E9-36BDA991F34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 txBox="1"/>
          <p:nvPr/>
        </p:nvSpPr>
        <p:spPr>
          <a:xfrm>
            <a:off x="251520" y="-70719"/>
            <a:ext cx="8424936" cy="1418333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</a:br>
            <a:r>
              <a:rPr lang="ru-RU" sz="38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1</a:t>
            </a:r>
            <a:r>
              <a:rPr lang="ru-RU" sz="42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5.02.18 </a:t>
            </a:r>
            <a:r>
              <a:rPr lang="ru-RU" sz="42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Техническая </a:t>
            </a:r>
            <a:r>
              <a:rPr lang="ru-RU" sz="42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эксплуатация </a:t>
            </a:r>
            <a:r>
              <a:rPr lang="ru-RU" sz="42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и обслуживание </a:t>
            </a:r>
            <a:endParaRPr lang="en-US" sz="4200" b="1" dirty="0" smtClean="0">
              <a:solidFill>
                <a:srgbClr val="0000FF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4200" b="1" dirty="0" smtClean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роботизированного </a:t>
            </a:r>
            <a:r>
              <a:rPr lang="ru-RU" sz="42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производства (по отраслям)</a:t>
            </a:r>
            <a:br>
              <a:rPr lang="ru-RU" sz="4200" b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</a:br>
            <a:endParaRPr lang="en-US" sz="2300" b="1" dirty="0" smtClean="0">
              <a:solidFill>
                <a:srgbClr val="0000FF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Срок </a:t>
            </a:r>
            <a:r>
              <a:rPr lang="ru-RU" sz="34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</a:t>
            </a:r>
            <a:r>
              <a:rPr lang="ru-RU" sz="3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3 </a:t>
            </a:r>
            <a:r>
              <a:rPr lang="ru-RU" sz="34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года 10 </a:t>
            </a:r>
            <a:r>
              <a:rPr lang="ru-RU" sz="3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месяцев</a:t>
            </a:r>
            <a:r>
              <a:rPr lang="en-US" sz="3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 </a:t>
            </a:r>
            <a:r>
              <a:rPr lang="ru-RU" sz="3400" b="1" dirty="0" smtClean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Форма </a:t>
            </a:r>
            <a:r>
              <a:rPr lang="ru-RU" sz="3400" b="1" dirty="0">
                <a:latin typeface="Arial" panose="020B0604020202020204" pitchFamily="34" charset="0"/>
                <a:ea typeface="Calibri" panose="020F0502020204030204"/>
                <a:cs typeface="Arial" panose="020B0604020202020204" pitchFamily="34" charset="0"/>
              </a:rPr>
              <a:t>обучения: очная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655" y="1275606"/>
            <a:ext cx="2915816" cy="19294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1" name="TextBox 10"/>
          <p:cNvSpPr txBox="1"/>
          <p:nvPr/>
        </p:nvSpPr>
        <p:spPr>
          <a:xfrm>
            <a:off x="119795" y="1275606"/>
            <a:ext cx="5886400" cy="2677656"/>
          </a:xfrm>
          <a:prstGeom prst="rect">
            <a:avLst/>
          </a:prstGeom>
          <a:noFill/>
          <a:ln w="28575">
            <a:solidFill>
              <a:srgbClr val="0000FF"/>
            </a:solidFill>
            <a:prstDash val="sysDot"/>
          </a:ln>
        </p:spPr>
        <p:txBody>
          <a:bodyPr wrap="square">
            <a:spAutoFit/>
          </a:bodyPr>
          <a:lstStyle/>
          <a:p>
            <a:pPr indent="177800" algn="just"/>
            <a:r>
              <a:rPr lang="ru-RU" sz="1400" b="1" dirty="0">
                <a:solidFill>
                  <a:srgbClr val="C00000"/>
                </a:solidFill>
              </a:rPr>
              <a:t>Направление деятельности: </a:t>
            </a:r>
            <a:r>
              <a:rPr lang="ru-RU" sz="1400" b="1" dirty="0"/>
              <a:t>Строительство и </a:t>
            </a:r>
            <a:r>
              <a:rPr lang="ru-RU" sz="1400" b="1" dirty="0" err="1"/>
              <a:t>жилищнокоммунальное</a:t>
            </a:r>
            <a:r>
              <a:rPr lang="ru-RU" sz="1400" b="1" dirty="0"/>
              <a:t> хозяйство, химико-технологическое производство,  производство машин и оборудования, электронного оптического и электро оборудования, автомобилестроение</a:t>
            </a:r>
            <a:endParaRPr lang="ru-RU" sz="1400" b="1" dirty="0">
              <a:solidFill>
                <a:srgbClr val="C00000"/>
              </a:solidFill>
            </a:endParaRPr>
          </a:p>
          <a:p>
            <a:pPr indent="177800" algn="just"/>
            <a:endParaRPr lang="ru-RU" sz="800" b="1" dirty="0">
              <a:solidFill>
                <a:srgbClr val="C00000"/>
              </a:solidFill>
            </a:endParaRPr>
          </a:p>
          <a:p>
            <a:pPr indent="177800" algn="just"/>
            <a:r>
              <a:rPr lang="ru-RU" sz="1400" b="1" dirty="0">
                <a:solidFill>
                  <a:srgbClr val="C00000"/>
                </a:solidFill>
              </a:rPr>
              <a:t>Виды деятельности</a:t>
            </a:r>
            <a:r>
              <a:rPr lang="ru-RU" sz="1400" b="1" dirty="0"/>
              <a:t>: пуско-наладка и техническое обслуживание </a:t>
            </a:r>
            <a:r>
              <a:rPr lang="ru-RU" sz="1400" b="1" dirty="0" err="1"/>
              <a:t>робототехнологических</a:t>
            </a:r>
            <a:r>
              <a:rPr lang="ru-RU" sz="1400" b="1" dirty="0"/>
              <a:t> комплексов; организационное обеспечение внедрения средств автоматизации и механизации технологических операций; подготовка и ведение технологического процесса (по видам) на </a:t>
            </a:r>
            <a:r>
              <a:rPr lang="ru-RU" sz="1400" b="1" dirty="0" err="1"/>
              <a:t>робототехнологическом</a:t>
            </a:r>
            <a:r>
              <a:rPr lang="ru-RU" sz="1400" b="1" dirty="0"/>
              <a:t> комплексе. </a:t>
            </a:r>
            <a:endParaRPr lang="ru-RU" sz="1600" b="1" dirty="0"/>
          </a:p>
        </p:txBody>
      </p:sp>
      <p:pic>
        <p:nvPicPr>
          <p:cNvPr id="12" name="Picture 4" descr="C:\Users\bezruk_oa\Desktop\3metrab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520" y="3330258"/>
            <a:ext cx="2482086" cy="124600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9795" y="4478929"/>
            <a:ext cx="58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/>
              <a:t>Учебный план включает в себя также обучение по освоению профессии «Наладчик контрольно-измерительных приборов и автоматики»</a:t>
            </a:r>
            <a:endParaRPr lang="ru-RU" sz="500" b="1" dirty="0">
              <a:solidFill>
                <a:srgbClr val="C00000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49787"/>
            <a:ext cx="856867" cy="528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8679" y="4155926"/>
            <a:ext cx="568863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Квалификация </a:t>
            </a:r>
            <a:r>
              <a:rPr lang="ru-RU" sz="1200" b="1" dirty="0" smtClean="0"/>
              <a:t>выпускника</a:t>
            </a:r>
            <a:r>
              <a:rPr lang="en-US" sz="1200" b="1" dirty="0" smtClean="0"/>
              <a:t> </a:t>
            </a:r>
            <a:r>
              <a:rPr lang="ru-RU" sz="1200" b="1" dirty="0" smtClean="0"/>
              <a:t>Техник-технолог</a:t>
            </a:r>
            <a:endParaRPr lang="ru-RU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sibsiu_powerpoint_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Montserrat ExtraBold"/>
        <a:ea typeface=""/>
        <a:cs typeface=""/>
      </a:majorFont>
      <a:minorFont>
        <a:latin typeface="Montserrat 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sibsiu_powerpoint_theme</Template>
  <TotalTime>12</TotalTime>
  <Words>76</Words>
  <Application>Microsoft Office PowerPoint</Application>
  <PresentationFormat>Экран (16:9)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sibsiu_powerpoint_theme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Корнев</dc:creator>
  <cp:lastModifiedBy>Бойкова Анастасия Владимировна</cp:lastModifiedBy>
  <cp:revision>92</cp:revision>
  <cp:lastPrinted>2024-02-16T05:33:00Z</cp:lastPrinted>
  <dcterms:created xsi:type="dcterms:W3CDTF">2022-09-04T14:00:00Z</dcterms:created>
  <dcterms:modified xsi:type="dcterms:W3CDTF">2025-09-25T04:28:15Z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3A2F77FEF0AF40259B847116BCBD06C9_13</vt:lpwstr>
  </property>
  <property fmtid="{D5CDD505-2E9C-101B-9397-08002B2CF9AE}" pid="3" name="KSOProductBuildVer">
    <vt:lpwstr>1049-12.2.0.13431</vt:lpwstr>
  </property>
</Properties>
</file>